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dec Pro ExtraBold" charset="1" panose="00000700000000000000"/>
      <p:regular r:id="rId10"/>
    </p:embeddedFont>
    <p:embeddedFont>
      <p:font typeface="Codec Pro ExtraBold Bold" charset="1" panose="00000900000000000000"/>
      <p:regular r:id="rId11"/>
    </p:embeddedFont>
    <p:embeddedFont>
      <p:font typeface="TT Drugs" charset="1" panose="02000503060000020003"/>
      <p:regular r:id="rId12"/>
    </p:embeddedFont>
    <p:embeddedFont>
      <p:font typeface="TT Drugs Bold" charset="1" panose="02000803060000020003"/>
      <p:regular r:id="rId13"/>
    </p:embeddedFont>
    <p:embeddedFont>
      <p:font typeface="TT Drugs Italics" charset="1" panose="02000503000000090003"/>
      <p:regular r:id="rId14"/>
    </p:embeddedFont>
    <p:embeddedFont>
      <p:font typeface="TT Drugs Bold Italics" charset="1" panose="02000803000000090003"/>
      <p:regular r:id="rId15"/>
    </p:embeddedFont>
    <p:embeddedFont>
      <p:font typeface="Public Sans" charset="1" panose="00000000000000000000"/>
      <p:regular r:id="rId16"/>
    </p:embeddedFont>
    <p:embeddedFont>
      <p:font typeface="Public Sans Bold" charset="1" panose="00000000000000000000"/>
      <p:regular r:id="rId17"/>
    </p:embeddedFont>
    <p:embeddedFont>
      <p:font typeface="Public Sans Italics" charset="1" panose="00000000000000000000"/>
      <p:regular r:id="rId18"/>
    </p:embeddedFont>
    <p:embeddedFont>
      <p:font typeface="Public Sans Bold Italics" charset="1" panose="00000000000000000000"/>
      <p:regular r:id="rId19"/>
    </p:embeddedFont>
    <p:embeddedFont>
      <p:font typeface="Public Sans Thin" charset="1" panose="00000000000000000000"/>
      <p:regular r:id="rId20"/>
    </p:embeddedFont>
    <p:embeddedFont>
      <p:font typeface="Public Sans Thin Italics" charset="1" panose="00000000000000000000"/>
      <p:regular r:id="rId21"/>
    </p:embeddedFont>
    <p:embeddedFont>
      <p:font typeface="Public Sans Medium" charset="1" panose="00000000000000000000"/>
      <p:regular r:id="rId22"/>
    </p:embeddedFont>
    <p:embeddedFont>
      <p:font typeface="Public Sans Medium Italics" charset="1" panose="00000000000000000000"/>
      <p:regular r:id="rId23"/>
    </p:embeddedFont>
    <p:embeddedFont>
      <p:font typeface="Public Sans Heavy" charset="1" panose="00000000000000000000"/>
      <p:regular r:id="rId24"/>
    </p:embeddedFont>
    <p:embeddedFont>
      <p:font typeface="Public Sans Heavy Italics" charset="1" panose="00000000000000000000"/>
      <p:regular r:id="rId25"/>
    </p:embeddedFont>
    <p:embeddedFont>
      <p:font typeface="Open Sauce" charset="1" panose="00000500000000000000"/>
      <p:regular r:id="rId26"/>
    </p:embeddedFont>
    <p:embeddedFont>
      <p:font typeface="Open Sauce Bold" charset="1" panose="00000800000000000000"/>
      <p:regular r:id="rId27"/>
    </p:embeddedFont>
    <p:embeddedFont>
      <p:font typeface="Open Sauce Italics" charset="1" panose="00000500000000000000"/>
      <p:regular r:id="rId28"/>
    </p:embeddedFont>
    <p:embeddedFont>
      <p:font typeface="Open Sauce Bold Italics" charset="1" panose="00000800000000000000"/>
      <p:regular r:id="rId29"/>
    </p:embeddedFont>
    <p:embeddedFont>
      <p:font typeface="Open Sauce Light" charset="1" panose="00000400000000000000"/>
      <p:regular r:id="rId30"/>
    </p:embeddedFont>
    <p:embeddedFont>
      <p:font typeface="Open Sauce Light Italics" charset="1" panose="00000400000000000000"/>
      <p:regular r:id="rId31"/>
    </p:embeddedFont>
    <p:embeddedFont>
      <p:font typeface="Open Sauce Medium" charset="1" panose="00000600000000000000"/>
      <p:regular r:id="rId32"/>
    </p:embeddedFont>
    <p:embeddedFont>
      <p:font typeface="Open Sauce Medium Italics" charset="1" panose="00000600000000000000"/>
      <p:regular r:id="rId33"/>
    </p:embeddedFont>
    <p:embeddedFont>
      <p:font typeface="Open Sauce Semi-Bold" charset="1" panose="00000700000000000000"/>
      <p:regular r:id="rId34"/>
    </p:embeddedFont>
    <p:embeddedFont>
      <p:font typeface="Open Sauce Semi-Bold Italics" charset="1" panose="00000700000000000000"/>
      <p:regular r:id="rId35"/>
    </p:embeddedFont>
    <p:embeddedFont>
      <p:font typeface="Open Sauce Heavy" charset="1" panose="00000A00000000000000"/>
      <p:regular r:id="rId36"/>
    </p:embeddedFont>
    <p:embeddedFont>
      <p:font typeface="Open Sauce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52" Target="slides/slide1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jpeg" Type="http://schemas.openxmlformats.org/officeDocument/2006/relationships/image"/><Relationship Id="rId7" Target="../media/image13.jpe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2370" y="942173"/>
            <a:ext cx="10187166" cy="5163762"/>
            <a:chOff x="0" y="0"/>
            <a:chExt cx="13582888" cy="688501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582888" cy="518100"/>
              <a:chOff x="0" y="0"/>
              <a:chExt cx="2683040" cy="10234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683040" cy="102341"/>
              </a:xfrm>
              <a:custGeom>
                <a:avLst/>
                <a:gdLst/>
                <a:ahLst/>
                <a:cxnLst/>
                <a:rect r="r" b="b" t="t" l="l"/>
                <a:pathLst>
                  <a:path h="102341" w="2683040">
                    <a:moveTo>
                      <a:pt x="0" y="0"/>
                    </a:moveTo>
                    <a:lnTo>
                      <a:pt x="2683040" y="0"/>
                    </a:lnTo>
                    <a:lnTo>
                      <a:pt x="2683040" y="102341"/>
                    </a:lnTo>
                    <a:lnTo>
                      <a:pt x="0" y="102341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2683040" cy="1213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440714" cy="6885016"/>
              <a:chOff x="0" y="0"/>
              <a:chExt cx="87055" cy="136000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7055" cy="1360003"/>
              </a:xfrm>
              <a:custGeom>
                <a:avLst/>
                <a:gdLst/>
                <a:ahLst/>
                <a:cxnLst/>
                <a:rect r="r" b="b" t="t" l="l"/>
                <a:pathLst>
                  <a:path h="1360003" w="87055">
                    <a:moveTo>
                      <a:pt x="0" y="0"/>
                    </a:moveTo>
                    <a:lnTo>
                      <a:pt x="87055" y="0"/>
                    </a:lnTo>
                    <a:lnTo>
                      <a:pt x="87055" y="1360003"/>
                    </a:lnTo>
                    <a:lnTo>
                      <a:pt x="0" y="1360003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87055" cy="13790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-10800000">
            <a:off x="7072134" y="4613385"/>
            <a:ext cx="10187166" cy="5163762"/>
            <a:chOff x="0" y="0"/>
            <a:chExt cx="13582888" cy="688501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3582888" cy="518100"/>
              <a:chOff x="0" y="0"/>
              <a:chExt cx="2683040" cy="10234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683040" cy="102341"/>
              </a:xfrm>
              <a:custGeom>
                <a:avLst/>
                <a:gdLst/>
                <a:ahLst/>
                <a:cxnLst/>
                <a:rect r="r" b="b" t="t" l="l"/>
                <a:pathLst>
                  <a:path h="102341" w="2683040">
                    <a:moveTo>
                      <a:pt x="0" y="0"/>
                    </a:moveTo>
                    <a:lnTo>
                      <a:pt x="2683040" y="0"/>
                    </a:lnTo>
                    <a:lnTo>
                      <a:pt x="2683040" y="102341"/>
                    </a:lnTo>
                    <a:lnTo>
                      <a:pt x="0" y="102341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2683040" cy="1213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440714" cy="6885016"/>
              <a:chOff x="0" y="0"/>
              <a:chExt cx="87055" cy="136000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7055" cy="1360003"/>
              </a:xfrm>
              <a:custGeom>
                <a:avLst/>
                <a:gdLst/>
                <a:ahLst/>
                <a:cxnLst/>
                <a:rect r="r" b="b" t="t" l="l"/>
                <a:pathLst>
                  <a:path h="1360003" w="87055">
                    <a:moveTo>
                      <a:pt x="0" y="0"/>
                    </a:moveTo>
                    <a:lnTo>
                      <a:pt x="87055" y="0"/>
                    </a:lnTo>
                    <a:lnTo>
                      <a:pt x="87055" y="1360003"/>
                    </a:lnTo>
                    <a:lnTo>
                      <a:pt x="0" y="1360003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9050"/>
                <a:ext cx="87055" cy="13790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2650086" y="5679870"/>
            <a:ext cx="14609214" cy="2819169"/>
            <a:chOff x="0" y="0"/>
            <a:chExt cx="4872864" cy="9403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72864" cy="940326"/>
            </a:xfrm>
            <a:custGeom>
              <a:avLst/>
              <a:gdLst/>
              <a:ahLst/>
              <a:cxnLst/>
              <a:rect r="r" b="b" t="t" l="l"/>
              <a:pathLst>
                <a:path h="940326" w="4872864">
                  <a:moveTo>
                    <a:pt x="0" y="0"/>
                  </a:moveTo>
                  <a:lnTo>
                    <a:pt x="4872864" y="0"/>
                  </a:lnTo>
                  <a:lnTo>
                    <a:pt x="4872864" y="940326"/>
                  </a:lnTo>
                  <a:lnTo>
                    <a:pt x="0" y="940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4872864" cy="959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4915640" y="-65949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-2343983" y="7089454"/>
            <a:ext cx="7092705" cy="709270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028966" y="-3546166"/>
            <a:ext cx="5773349" cy="577334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125558" y="7702920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373545" y="3263450"/>
            <a:ext cx="3162296" cy="2842485"/>
          </a:xfrm>
          <a:custGeom>
            <a:avLst/>
            <a:gdLst/>
            <a:ahLst/>
            <a:cxnLst/>
            <a:rect r="r" b="b" t="t" l="l"/>
            <a:pathLst>
              <a:path h="2842485" w="3162296">
                <a:moveTo>
                  <a:pt x="0" y="0"/>
                </a:moveTo>
                <a:lnTo>
                  <a:pt x="3162296" y="0"/>
                </a:lnTo>
                <a:lnTo>
                  <a:pt x="3162296" y="2842485"/>
                </a:lnTo>
                <a:lnTo>
                  <a:pt x="0" y="2842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893" t="-50619" r="-39785" b="-52612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760061" y="742586"/>
            <a:ext cx="1735507" cy="1735507"/>
          </a:xfrm>
          <a:custGeom>
            <a:avLst/>
            <a:gdLst/>
            <a:ahLst/>
            <a:cxnLst/>
            <a:rect r="r" b="b" t="t" l="l"/>
            <a:pathLst>
              <a:path h="1735507" w="1735507">
                <a:moveTo>
                  <a:pt x="0" y="0"/>
                </a:moveTo>
                <a:lnTo>
                  <a:pt x="1735507" y="0"/>
                </a:lnTo>
                <a:lnTo>
                  <a:pt x="1735507" y="1735507"/>
                </a:lnTo>
                <a:lnTo>
                  <a:pt x="0" y="1735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872167" y="795143"/>
            <a:ext cx="1682950" cy="1682950"/>
          </a:xfrm>
          <a:custGeom>
            <a:avLst/>
            <a:gdLst/>
            <a:ahLst/>
            <a:cxnLst/>
            <a:rect r="r" b="b" t="t" l="l"/>
            <a:pathLst>
              <a:path h="1682950" w="1682950">
                <a:moveTo>
                  <a:pt x="0" y="0"/>
                </a:moveTo>
                <a:lnTo>
                  <a:pt x="1682950" y="0"/>
                </a:lnTo>
                <a:lnTo>
                  <a:pt x="1682950" y="1682950"/>
                </a:lnTo>
                <a:lnTo>
                  <a:pt x="0" y="168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650086" y="5716356"/>
            <a:ext cx="14012111" cy="239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4"/>
              </a:lnSpc>
            </a:pPr>
          </a:p>
          <a:p>
            <a:pPr algn="ctr">
              <a:lnSpc>
                <a:spcPts val="4824"/>
              </a:lnSpc>
            </a:pPr>
            <a:r>
              <a:rPr lang="en-US" sz="4020">
                <a:solidFill>
                  <a:srgbClr val="010101"/>
                </a:solidFill>
                <a:latin typeface="TT Drugs"/>
              </a:rPr>
              <a:t>“EXPORTACIÓN DE LA MORA DE CASTILLA EN ECUADOR”</a:t>
            </a:r>
          </a:p>
          <a:p>
            <a:pPr algn="ctr">
              <a:lnSpc>
                <a:spcPts val="4824"/>
              </a:lnSpc>
            </a:pPr>
            <a:r>
              <a:rPr lang="en-US" sz="4020">
                <a:solidFill>
                  <a:srgbClr val="010101"/>
                </a:solidFill>
                <a:latin typeface="TT Drugs"/>
              </a:rPr>
              <a:t>export-berry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588187" y="3869080"/>
            <a:ext cx="13907381" cy="78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2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4432931" y="718943"/>
            <a:ext cx="10446422" cy="1980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2"/>
              </a:lnSpc>
            </a:pPr>
            <a:r>
              <a:rPr lang="en-US" sz="3766" spc="188">
                <a:solidFill>
                  <a:srgbClr val="1A1A1A"/>
                </a:solidFill>
                <a:latin typeface="TT Drugs"/>
              </a:rPr>
              <a:t>Universidad Central Del Ecuador </a:t>
            </a:r>
          </a:p>
          <a:p>
            <a:pPr algn="ctr">
              <a:lnSpc>
                <a:spcPts val="5272"/>
              </a:lnSpc>
            </a:pPr>
            <a:r>
              <a:rPr lang="en-US" sz="3766" spc="188">
                <a:solidFill>
                  <a:srgbClr val="1A1A1A"/>
                </a:solidFill>
                <a:latin typeface="TT Drugs"/>
              </a:rPr>
              <a:t>Facultad de Ciencias Económicas</a:t>
            </a:r>
          </a:p>
          <a:p>
            <a:pPr algn="ctr">
              <a:lnSpc>
                <a:spcPts val="5272"/>
              </a:lnSpc>
            </a:pPr>
            <a:r>
              <a:rPr lang="en-US" sz="3766" spc="188">
                <a:solidFill>
                  <a:srgbClr val="1A1A1A"/>
                </a:solidFill>
                <a:latin typeface="TT Drugs"/>
              </a:rPr>
              <a:t>Carrera de fianzas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343553"/>
            <a:chOff x="0" y="0"/>
            <a:chExt cx="4880466" cy="8922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0466" cy="892284"/>
            </a:xfrm>
            <a:custGeom>
              <a:avLst/>
              <a:gdLst/>
              <a:ahLst/>
              <a:cxnLst/>
              <a:rect r="r" b="b" t="t" l="l"/>
              <a:pathLst>
                <a:path h="892284" w="4880466">
                  <a:moveTo>
                    <a:pt x="1693" y="0"/>
                  </a:moveTo>
                  <a:lnTo>
                    <a:pt x="4878773" y="0"/>
                  </a:lnTo>
                  <a:cubicBezTo>
                    <a:pt x="4879222" y="0"/>
                    <a:pt x="4879653" y="178"/>
                    <a:pt x="4879970" y="496"/>
                  </a:cubicBezTo>
                  <a:cubicBezTo>
                    <a:pt x="4880288" y="814"/>
                    <a:pt x="4880466" y="1244"/>
                    <a:pt x="4880466" y="1693"/>
                  </a:cubicBezTo>
                  <a:lnTo>
                    <a:pt x="4880466" y="890591"/>
                  </a:lnTo>
                  <a:cubicBezTo>
                    <a:pt x="4880466" y="891040"/>
                    <a:pt x="4880288" y="891471"/>
                    <a:pt x="4879970" y="891788"/>
                  </a:cubicBezTo>
                  <a:cubicBezTo>
                    <a:pt x="4879653" y="892106"/>
                    <a:pt x="4879222" y="892284"/>
                    <a:pt x="4878773" y="892284"/>
                  </a:cubicBezTo>
                  <a:lnTo>
                    <a:pt x="1693" y="892284"/>
                  </a:lnTo>
                  <a:cubicBezTo>
                    <a:pt x="1244" y="892284"/>
                    <a:pt x="814" y="892106"/>
                    <a:pt x="496" y="891788"/>
                  </a:cubicBezTo>
                  <a:cubicBezTo>
                    <a:pt x="178" y="891471"/>
                    <a:pt x="0" y="891040"/>
                    <a:pt x="0" y="890591"/>
                  </a:cubicBezTo>
                  <a:lnTo>
                    <a:pt x="0" y="1693"/>
                  </a:lnTo>
                  <a:cubicBezTo>
                    <a:pt x="0" y="1244"/>
                    <a:pt x="178" y="814"/>
                    <a:pt x="496" y="496"/>
                  </a:cubicBezTo>
                  <a:cubicBezTo>
                    <a:pt x="814" y="178"/>
                    <a:pt x="1244" y="0"/>
                    <a:pt x="1693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80466" cy="911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168815" y="-771247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5385" y="1474732"/>
            <a:ext cx="15801709" cy="7523922"/>
          </a:xfrm>
          <a:custGeom>
            <a:avLst/>
            <a:gdLst/>
            <a:ahLst/>
            <a:cxnLst/>
            <a:rect r="r" b="b" t="t" l="l"/>
            <a:pathLst>
              <a:path h="7523922" w="15801709">
                <a:moveTo>
                  <a:pt x="0" y="0"/>
                </a:moveTo>
                <a:lnTo>
                  <a:pt x="15801710" y="0"/>
                </a:lnTo>
                <a:lnTo>
                  <a:pt x="15801710" y="7523922"/>
                </a:lnTo>
                <a:lnTo>
                  <a:pt x="0" y="75239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2" t="-4158" r="-879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47706" y="139480"/>
            <a:ext cx="16337526" cy="10681486"/>
            <a:chOff x="0" y="0"/>
            <a:chExt cx="932394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2394" cy="609600"/>
            </a:xfrm>
            <a:custGeom>
              <a:avLst/>
              <a:gdLst/>
              <a:ahLst/>
              <a:cxnLst/>
              <a:rect r="r" b="b" t="t" l="l"/>
              <a:pathLst>
                <a:path h="609600" w="932394">
                  <a:moveTo>
                    <a:pt x="203200" y="0"/>
                  </a:moveTo>
                  <a:lnTo>
                    <a:pt x="932394" y="0"/>
                  </a:lnTo>
                  <a:lnTo>
                    <a:pt x="72919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AC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19050"/>
              <a:ext cx="729194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593210" y="-873882"/>
            <a:ext cx="11097603" cy="11160882"/>
            <a:chOff x="0" y="0"/>
            <a:chExt cx="812800" cy="8174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7435"/>
            </a:xfrm>
            <a:custGeom>
              <a:avLst/>
              <a:gdLst/>
              <a:ahLst/>
              <a:cxnLst/>
              <a:rect r="r" b="b" t="t" l="l"/>
              <a:pathLst>
                <a:path h="817435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817435"/>
                  </a:lnTo>
                  <a:lnTo>
                    <a:pt x="0" y="81743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ACC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19050"/>
              <a:ext cx="609600" cy="8364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751501" y="3643259"/>
            <a:ext cx="1503002" cy="1836964"/>
            <a:chOff x="0" y="0"/>
            <a:chExt cx="446360" cy="5455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6360" cy="545539"/>
            </a:xfrm>
            <a:custGeom>
              <a:avLst/>
              <a:gdLst/>
              <a:ahLst/>
              <a:cxnLst/>
              <a:rect r="r" b="b" t="t" l="l"/>
              <a:pathLst>
                <a:path h="545539" w="446360">
                  <a:moveTo>
                    <a:pt x="203200" y="0"/>
                  </a:moveTo>
                  <a:lnTo>
                    <a:pt x="446360" y="0"/>
                  </a:lnTo>
                  <a:lnTo>
                    <a:pt x="243160" y="545539"/>
                  </a:lnTo>
                  <a:lnTo>
                    <a:pt x="0" y="54553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BD9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19050"/>
              <a:ext cx="243160" cy="564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33719" y="1268567"/>
            <a:ext cx="17620561" cy="8423312"/>
          </a:xfrm>
          <a:custGeom>
            <a:avLst/>
            <a:gdLst/>
            <a:ahLst/>
            <a:cxnLst/>
            <a:rect r="r" b="b" t="t" l="l"/>
            <a:pathLst>
              <a:path h="8423312" w="17620561">
                <a:moveTo>
                  <a:pt x="0" y="0"/>
                </a:moveTo>
                <a:lnTo>
                  <a:pt x="17620562" y="0"/>
                </a:lnTo>
                <a:lnTo>
                  <a:pt x="17620562" y="8423313"/>
                </a:lnTo>
                <a:lnTo>
                  <a:pt x="0" y="8423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12247" y="114597"/>
            <a:ext cx="1675753" cy="2003641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42246" t="-22993" r="-47879" b="-3601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708162">
            <a:off x="-5090351" y="-2541067"/>
            <a:ext cx="6116555" cy="12004361"/>
            <a:chOff x="0" y="0"/>
            <a:chExt cx="1610945" cy="31616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0945" cy="3161642"/>
            </a:xfrm>
            <a:custGeom>
              <a:avLst/>
              <a:gdLst/>
              <a:ahLst/>
              <a:cxnLst/>
              <a:rect r="r" b="b" t="t" l="l"/>
              <a:pathLst>
                <a:path h="3161642" w="1610945">
                  <a:moveTo>
                    <a:pt x="0" y="0"/>
                  </a:moveTo>
                  <a:lnTo>
                    <a:pt x="1610945" y="0"/>
                  </a:lnTo>
                  <a:lnTo>
                    <a:pt x="1610945" y="3161642"/>
                  </a:lnTo>
                  <a:lnTo>
                    <a:pt x="0" y="3161642"/>
                  </a:ln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610945" cy="3180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1909634"/>
            <a:ext cx="9144000" cy="6601805"/>
          </a:xfrm>
          <a:custGeom>
            <a:avLst/>
            <a:gdLst/>
            <a:ahLst/>
            <a:cxnLst/>
            <a:rect r="r" b="b" t="t" l="l"/>
            <a:pathLst>
              <a:path h="6601805" w="9144000">
                <a:moveTo>
                  <a:pt x="0" y="0"/>
                </a:moveTo>
                <a:lnTo>
                  <a:pt x="9144000" y="0"/>
                </a:lnTo>
                <a:lnTo>
                  <a:pt x="9144000" y="6601806"/>
                </a:lnTo>
                <a:lnTo>
                  <a:pt x="0" y="6601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68" t="-42015" r="-16174" b="-8517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1909634"/>
            <a:ext cx="9144000" cy="4762116"/>
          </a:xfrm>
          <a:custGeom>
            <a:avLst/>
            <a:gdLst/>
            <a:ahLst/>
            <a:cxnLst/>
            <a:rect r="r" b="b" t="t" l="l"/>
            <a:pathLst>
              <a:path h="4762116" w="9144000">
                <a:moveTo>
                  <a:pt x="0" y="0"/>
                </a:moveTo>
                <a:lnTo>
                  <a:pt x="9144000" y="0"/>
                </a:lnTo>
                <a:lnTo>
                  <a:pt x="9144000" y="4762116"/>
                </a:lnTo>
                <a:lnTo>
                  <a:pt x="0" y="47621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189" t="-196499" r="-17253" b="-2138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054162" y="6945867"/>
            <a:ext cx="2896247" cy="2585559"/>
          </a:xfrm>
          <a:custGeom>
            <a:avLst/>
            <a:gdLst/>
            <a:ahLst/>
            <a:cxnLst/>
            <a:rect r="r" b="b" t="t" l="l"/>
            <a:pathLst>
              <a:path h="2585559" w="2896247">
                <a:moveTo>
                  <a:pt x="0" y="0"/>
                </a:moveTo>
                <a:lnTo>
                  <a:pt x="2896247" y="0"/>
                </a:lnTo>
                <a:lnTo>
                  <a:pt x="2896247" y="2585559"/>
                </a:lnTo>
                <a:lnTo>
                  <a:pt x="0" y="2585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482135" y="595540"/>
            <a:ext cx="7323731" cy="78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48"/>
              </a:lnSpc>
              <a:spcBef>
                <a:spcPct val="0"/>
              </a:spcBef>
            </a:pPr>
            <a:r>
              <a:rPr lang="en-US" sz="4600" spc="450">
                <a:solidFill>
                  <a:srgbClr val="231F20"/>
                </a:solidFill>
                <a:latin typeface="TT Drugs Bold"/>
              </a:rPr>
              <a:t>ENCUESTA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8283359"/>
            <a:ext cx="1675753" cy="2003641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42246" t="-22993" r="-47879" b="-3601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708162">
            <a:off x="-5090351" y="-2541067"/>
            <a:ext cx="6116555" cy="12004361"/>
            <a:chOff x="0" y="0"/>
            <a:chExt cx="1610945" cy="31616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0945" cy="3161642"/>
            </a:xfrm>
            <a:custGeom>
              <a:avLst/>
              <a:gdLst/>
              <a:ahLst/>
              <a:cxnLst/>
              <a:rect r="r" b="b" t="t" l="l"/>
              <a:pathLst>
                <a:path h="3161642" w="1610945">
                  <a:moveTo>
                    <a:pt x="0" y="0"/>
                  </a:moveTo>
                  <a:lnTo>
                    <a:pt x="1610945" y="0"/>
                  </a:lnTo>
                  <a:lnTo>
                    <a:pt x="1610945" y="3161642"/>
                  </a:lnTo>
                  <a:lnTo>
                    <a:pt x="0" y="3161642"/>
                  </a:ln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610945" cy="3180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800675" y="681232"/>
            <a:ext cx="12977801" cy="8907860"/>
          </a:xfrm>
          <a:custGeom>
            <a:avLst/>
            <a:gdLst/>
            <a:ahLst/>
            <a:cxnLst/>
            <a:rect r="r" b="b" t="t" l="l"/>
            <a:pathLst>
              <a:path h="8907860" w="12977801">
                <a:moveTo>
                  <a:pt x="0" y="0"/>
                </a:moveTo>
                <a:lnTo>
                  <a:pt x="12977801" y="0"/>
                </a:lnTo>
                <a:lnTo>
                  <a:pt x="12977801" y="8907860"/>
                </a:lnTo>
                <a:lnTo>
                  <a:pt x="0" y="8907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649" r="0" b="-164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1472620" y="82872"/>
            <a:ext cx="7323731" cy="1082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31"/>
              </a:lnSpc>
              <a:spcBef>
                <a:spcPct val="0"/>
              </a:spcBef>
            </a:pPr>
            <a:r>
              <a:rPr lang="en-US" sz="6399" spc="627" u="sng">
                <a:solidFill>
                  <a:srgbClr val="231F20"/>
                </a:solidFill>
                <a:latin typeface="TT Drugs Bold Italics"/>
              </a:rPr>
              <a:t>Publisher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8283359"/>
            <a:ext cx="1675753" cy="2003641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42246" t="-22993" r="-47879" b="-3601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708162">
            <a:off x="-5090351" y="-2541067"/>
            <a:ext cx="6116555" cy="12004361"/>
            <a:chOff x="0" y="0"/>
            <a:chExt cx="1610945" cy="31616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0945" cy="3161642"/>
            </a:xfrm>
            <a:custGeom>
              <a:avLst/>
              <a:gdLst/>
              <a:ahLst/>
              <a:cxnLst/>
              <a:rect r="r" b="b" t="t" l="l"/>
              <a:pathLst>
                <a:path h="3161642" w="1610945">
                  <a:moveTo>
                    <a:pt x="0" y="0"/>
                  </a:moveTo>
                  <a:lnTo>
                    <a:pt x="1610945" y="0"/>
                  </a:lnTo>
                  <a:lnTo>
                    <a:pt x="1610945" y="3161642"/>
                  </a:lnTo>
                  <a:lnTo>
                    <a:pt x="0" y="3161642"/>
                  </a:ln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610945" cy="3180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025304" y="1015260"/>
            <a:ext cx="13655499" cy="8256480"/>
          </a:xfrm>
          <a:custGeom>
            <a:avLst/>
            <a:gdLst/>
            <a:ahLst/>
            <a:cxnLst/>
            <a:rect r="r" b="b" t="t" l="l"/>
            <a:pathLst>
              <a:path h="8256480" w="13655499">
                <a:moveTo>
                  <a:pt x="0" y="0"/>
                </a:moveTo>
                <a:lnTo>
                  <a:pt x="13655500" y="0"/>
                </a:lnTo>
                <a:lnTo>
                  <a:pt x="13655500" y="8256480"/>
                </a:lnTo>
                <a:lnTo>
                  <a:pt x="0" y="8256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1031023" y="-133350"/>
            <a:ext cx="7323731" cy="117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22"/>
              </a:lnSpc>
              <a:spcBef>
                <a:spcPct val="0"/>
              </a:spcBef>
            </a:pPr>
            <a:r>
              <a:rPr lang="en-US" sz="6900" spc="676" u="sng">
                <a:solidFill>
                  <a:srgbClr val="010101"/>
                </a:solidFill>
                <a:latin typeface="TT Drugs Bold Italics"/>
              </a:rPr>
              <a:t>Publisher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58032" y="1697058"/>
            <a:ext cx="7971935" cy="6892884"/>
            <a:chOff x="0" y="0"/>
            <a:chExt cx="10629247" cy="919051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0629247" cy="9190513"/>
              <a:chOff x="0" y="0"/>
              <a:chExt cx="1014292" cy="87700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014292" cy="877001"/>
              </a:xfrm>
              <a:custGeom>
                <a:avLst/>
                <a:gdLst/>
                <a:ahLst/>
                <a:cxnLst/>
                <a:rect r="r" b="b" t="t" l="l"/>
                <a:pathLst>
                  <a:path h="877001" w="1014292">
                    <a:moveTo>
                      <a:pt x="0" y="0"/>
                    </a:moveTo>
                    <a:lnTo>
                      <a:pt x="1014292" y="0"/>
                    </a:lnTo>
                    <a:lnTo>
                      <a:pt x="1014292" y="877001"/>
                    </a:lnTo>
                    <a:lnTo>
                      <a:pt x="0" y="877001"/>
                    </a:lnTo>
                    <a:close/>
                  </a:path>
                </a:pathLst>
              </a:custGeom>
              <a:solidFill>
                <a:srgbClr val="4BACC6">
                  <a:alpha val="82745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19050"/>
                <a:ext cx="1014292" cy="896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591517" y="539496"/>
              <a:ext cx="9446214" cy="8111520"/>
              <a:chOff x="0" y="0"/>
              <a:chExt cx="1368163" cy="117485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368163" cy="1174850"/>
              </a:xfrm>
              <a:custGeom>
                <a:avLst/>
                <a:gdLst/>
                <a:ahLst/>
                <a:cxnLst/>
                <a:rect r="r" b="b" t="t" l="l"/>
                <a:pathLst>
                  <a:path h="1174850" w="1368163">
                    <a:moveTo>
                      <a:pt x="0" y="0"/>
                    </a:moveTo>
                    <a:lnTo>
                      <a:pt x="1368163" y="0"/>
                    </a:lnTo>
                    <a:lnTo>
                      <a:pt x="1368163" y="1174850"/>
                    </a:lnTo>
                    <a:lnTo>
                      <a:pt x="0" y="11748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09550"/>
                <a:ext cx="1368163" cy="1384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8512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0" id="10"/>
          <p:cNvGrpSpPr/>
          <p:nvPr/>
        </p:nvGrpSpPr>
        <p:grpSpPr>
          <a:xfrm rot="0">
            <a:off x="5613673" y="3459017"/>
            <a:ext cx="7060654" cy="4596692"/>
            <a:chOff x="0" y="0"/>
            <a:chExt cx="9414206" cy="612892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80975"/>
              <a:ext cx="9414206" cy="46203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4053"/>
                </a:lnSpc>
                <a:spcBef>
                  <a:spcPct val="0"/>
                </a:spcBef>
              </a:pPr>
              <a:r>
                <a:rPr lang="en-US" sz="10183" spc="142">
                  <a:solidFill>
                    <a:srgbClr val="FFFFFF"/>
                  </a:solidFill>
                  <a:latin typeface="TT Drugs"/>
                </a:rPr>
                <a:t>GRACIAS A TODOS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99612" y="5366723"/>
              <a:ext cx="8416920" cy="762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7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48786" y="5295937"/>
            <a:ext cx="4609246" cy="4114800"/>
          </a:xfrm>
          <a:custGeom>
            <a:avLst/>
            <a:gdLst/>
            <a:ahLst/>
            <a:cxnLst/>
            <a:rect r="r" b="b" t="t" l="l"/>
            <a:pathLst>
              <a:path h="4114800" w="4609246">
                <a:moveTo>
                  <a:pt x="0" y="0"/>
                </a:moveTo>
                <a:lnTo>
                  <a:pt x="4609246" y="0"/>
                </a:lnTo>
                <a:lnTo>
                  <a:pt x="4609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613702" cy="10287000"/>
            <a:chOff x="0" y="0"/>
            <a:chExt cx="200525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0525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05255">
                  <a:moveTo>
                    <a:pt x="0" y="0"/>
                  </a:moveTo>
                  <a:lnTo>
                    <a:pt x="2005255" y="0"/>
                  </a:lnTo>
                  <a:lnTo>
                    <a:pt x="20052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FE5EF">
                <a:alpha val="6078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005255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092704" y="-204560"/>
            <a:ext cx="7613702" cy="10366762"/>
          </a:xfrm>
          <a:custGeom>
            <a:avLst/>
            <a:gdLst/>
            <a:ahLst/>
            <a:cxnLst/>
            <a:rect r="r" b="b" t="t" l="l"/>
            <a:pathLst>
              <a:path h="10366762" w="7613702">
                <a:moveTo>
                  <a:pt x="0" y="0"/>
                </a:moveTo>
                <a:lnTo>
                  <a:pt x="7613702" y="0"/>
                </a:lnTo>
                <a:lnTo>
                  <a:pt x="7613702" y="10366763"/>
                </a:lnTo>
                <a:lnTo>
                  <a:pt x="0" y="10366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-10417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739727" y="2207464"/>
            <a:ext cx="7793838" cy="147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72"/>
              </a:lnSpc>
            </a:pPr>
            <a:r>
              <a:rPr lang="en-US" sz="8747" spc="857">
                <a:solidFill>
                  <a:srgbClr val="231F20"/>
                </a:solidFill>
                <a:latin typeface="TT Drugs"/>
              </a:rPr>
              <a:t>Integrantes: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39727" y="4303690"/>
            <a:ext cx="8519573" cy="362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7"/>
              </a:lnSpc>
            </a:pPr>
          </a:p>
          <a:p>
            <a:pPr algn="just" marL="653746" indent="-326873" lvl="1">
              <a:lnSpc>
                <a:spcPts val="3209"/>
              </a:lnSpc>
              <a:buFont typeface="Arial"/>
              <a:buChar char="•"/>
            </a:pPr>
            <a:r>
              <a:rPr lang="en-US" sz="3028">
                <a:solidFill>
                  <a:srgbClr val="000000"/>
                </a:solidFill>
                <a:latin typeface="Public Sans"/>
              </a:rPr>
              <a:t>ANDRÉS BRITO                                                           </a:t>
            </a:r>
          </a:p>
          <a:p>
            <a:pPr algn="just" marL="653746" indent="-326873" lvl="1">
              <a:lnSpc>
                <a:spcPts val="3209"/>
              </a:lnSpc>
              <a:buFont typeface="Arial"/>
              <a:buChar char="•"/>
            </a:pPr>
            <a:r>
              <a:rPr lang="en-US" sz="3028">
                <a:solidFill>
                  <a:srgbClr val="000000"/>
                </a:solidFill>
                <a:latin typeface="Public Sans"/>
              </a:rPr>
              <a:t>JOSELYN GUANOLUISA                                          </a:t>
            </a:r>
          </a:p>
          <a:p>
            <a:pPr algn="just" marL="653746" indent="-326873" lvl="1">
              <a:lnSpc>
                <a:spcPts val="3209"/>
              </a:lnSpc>
              <a:buFont typeface="Arial"/>
              <a:buChar char="•"/>
            </a:pPr>
            <a:r>
              <a:rPr lang="en-US" sz="3028">
                <a:solidFill>
                  <a:srgbClr val="000000"/>
                </a:solidFill>
                <a:latin typeface="Public Sans"/>
              </a:rPr>
              <a:t>DANIELA JAMI                                                            </a:t>
            </a:r>
          </a:p>
          <a:p>
            <a:pPr algn="just" marL="653746" indent="-326873" lvl="1">
              <a:lnSpc>
                <a:spcPts val="3209"/>
              </a:lnSpc>
              <a:buFont typeface="Arial"/>
              <a:buChar char="•"/>
            </a:pPr>
            <a:r>
              <a:rPr lang="en-US" sz="3028">
                <a:solidFill>
                  <a:srgbClr val="000000"/>
                </a:solidFill>
                <a:latin typeface="Public Sans"/>
              </a:rPr>
              <a:t>KENNETH LEÓN                                                         </a:t>
            </a:r>
          </a:p>
          <a:p>
            <a:pPr algn="just" marL="653746" indent="-326873" lvl="1">
              <a:lnSpc>
                <a:spcPts val="3209"/>
              </a:lnSpc>
              <a:buFont typeface="Arial"/>
              <a:buChar char="•"/>
            </a:pPr>
            <a:r>
              <a:rPr lang="en-US" sz="3028">
                <a:solidFill>
                  <a:srgbClr val="000000"/>
                </a:solidFill>
                <a:latin typeface="Public Sans"/>
              </a:rPr>
              <a:t>MICHAEL PANTI                                                        </a:t>
            </a:r>
          </a:p>
          <a:p>
            <a:pPr algn="just" marL="653746" indent="-326873" lvl="1">
              <a:lnSpc>
                <a:spcPts val="3209"/>
              </a:lnSpc>
              <a:buFont typeface="Arial"/>
              <a:buChar char="•"/>
            </a:pPr>
            <a:r>
              <a:rPr lang="en-US" sz="3028">
                <a:solidFill>
                  <a:srgbClr val="000000"/>
                </a:solidFill>
                <a:latin typeface="Public Sans"/>
              </a:rPr>
              <a:t>STEEVEN TULCÁN                                                               </a:t>
            </a:r>
          </a:p>
          <a:p>
            <a:pPr algn="just" marL="653746" indent="-326873" lvl="1">
              <a:lnSpc>
                <a:spcPts val="3209"/>
              </a:lnSpc>
              <a:buFont typeface="Arial"/>
              <a:buChar char="•"/>
            </a:pPr>
            <a:r>
              <a:rPr lang="en-US" sz="3028">
                <a:solidFill>
                  <a:srgbClr val="000000"/>
                </a:solidFill>
                <a:latin typeface="Public Sans"/>
              </a:rPr>
              <a:t>TATIANA YANACALLO                                           </a:t>
            </a:r>
          </a:p>
          <a:p>
            <a:pPr algn="just" marL="653746" indent="-326873" lvl="1">
              <a:lnSpc>
                <a:spcPts val="3209"/>
              </a:lnSpc>
              <a:buFont typeface="Arial"/>
              <a:buChar char="•"/>
            </a:pPr>
            <a:r>
              <a:rPr lang="en-US" sz="3028">
                <a:solidFill>
                  <a:srgbClr val="004AAD"/>
                </a:solidFill>
                <a:latin typeface="Public Sans"/>
              </a:rPr>
              <a:t>SAMANTA YUCAILLA ( COORDINADORA)     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596889" y="-898741"/>
            <a:ext cx="8807480" cy="11060944"/>
          </a:xfrm>
          <a:custGeom>
            <a:avLst/>
            <a:gdLst/>
            <a:ahLst/>
            <a:cxnLst/>
            <a:rect r="r" b="b" t="t" l="l"/>
            <a:pathLst>
              <a:path h="11060944" w="8807480">
                <a:moveTo>
                  <a:pt x="0" y="0"/>
                </a:moveTo>
                <a:lnTo>
                  <a:pt x="8807480" y="0"/>
                </a:lnTo>
                <a:lnTo>
                  <a:pt x="8807480" y="11060944"/>
                </a:lnTo>
                <a:lnTo>
                  <a:pt x="0" y="1106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889" t="-22993" r="-52805" b="-36017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01380" y="7275717"/>
            <a:ext cx="894152" cy="1005692"/>
          </a:xfrm>
          <a:custGeom>
            <a:avLst/>
            <a:gdLst/>
            <a:ahLst/>
            <a:cxnLst/>
            <a:rect r="r" b="b" t="t" l="l"/>
            <a:pathLst>
              <a:path h="1005692" w="894152">
                <a:moveTo>
                  <a:pt x="0" y="0"/>
                </a:moveTo>
                <a:lnTo>
                  <a:pt x="894152" y="0"/>
                </a:lnTo>
                <a:lnTo>
                  <a:pt x="894152" y="1005692"/>
                </a:lnTo>
                <a:lnTo>
                  <a:pt x="0" y="1005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5622" y="1375004"/>
            <a:ext cx="15276757" cy="7883296"/>
          </a:xfrm>
          <a:custGeom>
            <a:avLst/>
            <a:gdLst/>
            <a:ahLst/>
            <a:cxnLst/>
            <a:rect r="r" b="b" t="t" l="l"/>
            <a:pathLst>
              <a:path h="7883296" w="15276757">
                <a:moveTo>
                  <a:pt x="0" y="0"/>
                </a:moveTo>
                <a:lnTo>
                  <a:pt x="15276756" y="0"/>
                </a:lnTo>
                <a:lnTo>
                  <a:pt x="15276756" y="7883296"/>
                </a:lnTo>
                <a:lnTo>
                  <a:pt x="0" y="7883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05660" y="232699"/>
            <a:ext cx="5581324" cy="98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2"/>
              </a:lnSpc>
            </a:pPr>
            <a:r>
              <a:rPr lang="en-US" sz="5813" spc="569">
                <a:solidFill>
                  <a:srgbClr val="231F20"/>
                </a:solidFill>
                <a:latin typeface="TT Drugs"/>
              </a:rPr>
              <a:t>Cronograma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05622" y="9239250"/>
            <a:ext cx="3212788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T Drugs"/>
              </a:rPr>
              <a:t>Fuente:</a:t>
            </a:r>
            <a:r>
              <a:rPr lang="en-US" sz="2199">
                <a:solidFill>
                  <a:srgbClr val="000000"/>
                </a:solidFill>
                <a:latin typeface="TT Drugs"/>
              </a:rPr>
              <a:t> F1-002</a:t>
            </a:r>
          </a:p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T Drugs"/>
                <a:ea typeface="TT Drugs"/>
              </a:rPr>
              <a:t>Autor: Grupo N°5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72713" y="7277913"/>
            <a:ext cx="1271832" cy="1273915"/>
            <a:chOff x="0" y="0"/>
            <a:chExt cx="1758960" cy="1761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8950" cy="1761744"/>
            </a:xfrm>
            <a:custGeom>
              <a:avLst/>
              <a:gdLst/>
              <a:ahLst/>
              <a:cxnLst/>
              <a:rect r="r" b="b" t="t" l="l"/>
              <a:pathLst>
                <a:path h="1761744" w="1758950">
                  <a:moveTo>
                    <a:pt x="0" y="880872"/>
                  </a:moveTo>
                  <a:cubicBezTo>
                    <a:pt x="0" y="394462"/>
                    <a:pt x="393700" y="0"/>
                    <a:pt x="879475" y="0"/>
                  </a:cubicBezTo>
                  <a:cubicBezTo>
                    <a:pt x="1365250" y="0"/>
                    <a:pt x="1758950" y="394462"/>
                    <a:pt x="1758950" y="880872"/>
                  </a:cubicBezTo>
                  <a:cubicBezTo>
                    <a:pt x="1758950" y="1367282"/>
                    <a:pt x="1365250" y="1761744"/>
                    <a:pt x="879475" y="1761744"/>
                  </a:cubicBezTo>
                  <a:cubicBezTo>
                    <a:pt x="393700" y="1761744"/>
                    <a:pt x="0" y="1367409"/>
                    <a:pt x="0" y="8808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811183" y="4401062"/>
            <a:ext cx="1271832" cy="1274435"/>
            <a:chOff x="0" y="0"/>
            <a:chExt cx="1758960" cy="17625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58950" cy="1762506"/>
            </a:xfrm>
            <a:custGeom>
              <a:avLst/>
              <a:gdLst/>
              <a:ahLst/>
              <a:cxnLst/>
              <a:rect r="r" b="b" t="t" l="l"/>
              <a:pathLst>
                <a:path h="1762506" w="1758950">
                  <a:moveTo>
                    <a:pt x="0" y="881253"/>
                  </a:moveTo>
                  <a:cubicBezTo>
                    <a:pt x="0" y="394589"/>
                    <a:pt x="393700" y="0"/>
                    <a:pt x="879475" y="0"/>
                  </a:cubicBezTo>
                  <a:cubicBezTo>
                    <a:pt x="1365250" y="0"/>
                    <a:pt x="1758950" y="394589"/>
                    <a:pt x="1758950" y="881253"/>
                  </a:cubicBezTo>
                  <a:cubicBezTo>
                    <a:pt x="1758950" y="1367917"/>
                    <a:pt x="1365250" y="1762506"/>
                    <a:pt x="879475" y="1762506"/>
                  </a:cubicBezTo>
                  <a:cubicBezTo>
                    <a:pt x="393700" y="1762506"/>
                    <a:pt x="0" y="1368044"/>
                    <a:pt x="0" y="8812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472713" y="1547639"/>
            <a:ext cx="1271832" cy="1271832"/>
            <a:chOff x="0" y="0"/>
            <a:chExt cx="1758960" cy="1758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8950" cy="1758950"/>
            </a:xfrm>
            <a:custGeom>
              <a:avLst/>
              <a:gdLst/>
              <a:ahLst/>
              <a:cxnLst/>
              <a:rect r="r" b="b" t="t" l="l"/>
              <a:pathLst>
                <a:path h="1758950" w="1758950">
                  <a:moveTo>
                    <a:pt x="0" y="879475"/>
                  </a:moveTo>
                  <a:cubicBezTo>
                    <a:pt x="0" y="393700"/>
                    <a:pt x="393700" y="0"/>
                    <a:pt x="879475" y="0"/>
                  </a:cubicBezTo>
                  <a:cubicBezTo>
                    <a:pt x="1365250" y="0"/>
                    <a:pt x="1758950" y="393700"/>
                    <a:pt x="1758950" y="879475"/>
                  </a:cubicBezTo>
                  <a:cubicBezTo>
                    <a:pt x="1758950" y="1365250"/>
                    <a:pt x="1365250" y="1758950"/>
                    <a:pt x="879475" y="1758950"/>
                  </a:cubicBezTo>
                  <a:cubicBezTo>
                    <a:pt x="393700" y="1758950"/>
                    <a:pt x="0" y="1365250"/>
                    <a:pt x="0" y="8794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2343983" y="7089454"/>
            <a:ext cx="7092705" cy="709270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942890" y="-1619080"/>
            <a:ext cx="3754024" cy="37540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485676" y="850206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017533" y="-2191570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26127" y="1311726"/>
            <a:ext cx="11974606" cy="8975274"/>
          </a:xfrm>
          <a:custGeom>
            <a:avLst/>
            <a:gdLst/>
            <a:ahLst/>
            <a:cxnLst/>
            <a:rect r="r" b="b" t="t" l="l"/>
            <a:pathLst>
              <a:path h="8975274" w="11974606">
                <a:moveTo>
                  <a:pt x="0" y="0"/>
                </a:moveTo>
                <a:lnTo>
                  <a:pt x="11974606" y="0"/>
                </a:lnTo>
                <a:lnTo>
                  <a:pt x="11974606" y="8975274"/>
                </a:lnTo>
                <a:lnTo>
                  <a:pt x="0" y="8975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300733" y="1864327"/>
            <a:ext cx="6008720" cy="1126151"/>
          </a:xfrm>
          <a:custGeom>
            <a:avLst/>
            <a:gdLst/>
            <a:ahLst/>
            <a:cxnLst/>
            <a:rect r="r" b="b" t="t" l="l"/>
            <a:pathLst>
              <a:path h="1126151" w="6008720">
                <a:moveTo>
                  <a:pt x="0" y="0"/>
                </a:moveTo>
                <a:lnTo>
                  <a:pt x="6008720" y="0"/>
                </a:lnTo>
                <a:lnTo>
                  <a:pt x="6008720" y="1126151"/>
                </a:lnTo>
                <a:lnTo>
                  <a:pt x="0" y="11261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3256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826060" y="3409578"/>
            <a:ext cx="4727572" cy="1982969"/>
          </a:xfrm>
          <a:custGeom>
            <a:avLst/>
            <a:gdLst/>
            <a:ahLst/>
            <a:cxnLst/>
            <a:rect r="r" b="b" t="t" l="l"/>
            <a:pathLst>
              <a:path h="1982969" w="4727572">
                <a:moveTo>
                  <a:pt x="0" y="0"/>
                </a:moveTo>
                <a:lnTo>
                  <a:pt x="4727572" y="0"/>
                </a:lnTo>
                <a:lnTo>
                  <a:pt x="4727572" y="1982969"/>
                </a:lnTo>
                <a:lnTo>
                  <a:pt x="0" y="19829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597" r="0" b="-9799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700158" y="7914870"/>
            <a:ext cx="4979375" cy="2006209"/>
          </a:xfrm>
          <a:custGeom>
            <a:avLst/>
            <a:gdLst/>
            <a:ahLst/>
            <a:cxnLst/>
            <a:rect r="r" b="b" t="t" l="l"/>
            <a:pathLst>
              <a:path h="2006209" w="4979375">
                <a:moveTo>
                  <a:pt x="0" y="0"/>
                </a:moveTo>
                <a:lnTo>
                  <a:pt x="4979375" y="0"/>
                </a:lnTo>
                <a:lnTo>
                  <a:pt x="4979375" y="2006209"/>
                </a:lnTo>
                <a:lnTo>
                  <a:pt x="0" y="20062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621" t="-19444" r="-9621" b="-11622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362167" y="5961248"/>
            <a:ext cx="5457736" cy="1530694"/>
          </a:xfrm>
          <a:custGeom>
            <a:avLst/>
            <a:gdLst/>
            <a:ahLst/>
            <a:cxnLst/>
            <a:rect r="r" b="b" t="t" l="l"/>
            <a:pathLst>
              <a:path h="1530694" w="5457736">
                <a:moveTo>
                  <a:pt x="0" y="0"/>
                </a:moveTo>
                <a:lnTo>
                  <a:pt x="5457735" y="0"/>
                </a:lnTo>
                <a:lnTo>
                  <a:pt x="5457735" y="1530694"/>
                </a:lnTo>
                <a:lnTo>
                  <a:pt x="0" y="15306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0690" r="0" b="-44663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-1295910" y="92456"/>
            <a:ext cx="20789062" cy="98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22"/>
              </a:lnSpc>
              <a:spcBef>
                <a:spcPct val="0"/>
              </a:spcBef>
            </a:pPr>
            <a:r>
              <a:rPr lang="en-US" sz="5813" spc="569">
                <a:solidFill>
                  <a:srgbClr val="231F20"/>
                </a:solidFill>
                <a:latin typeface="TT Drugs"/>
              </a:rPr>
              <a:t>PRESUPUESTO Y FINANCIAMIENTO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43983" y="7089454"/>
            <a:ext cx="7092705" cy="709270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8724872"/>
            <a:ext cx="5257722" cy="1038400"/>
          </a:xfrm>
          <a:custGeom>
            <a:avLst/>
            <a:gdLst/>
            <a:ahLst/>
            <a:cxnLst/>
            <a:rect r="r" b="b" t="t" l="l"/>
            <a:pathLst>
              <a:path h="1038400" w="5257722">
                <a:moveTo>
                  <a:pt x="0" y="0"/>
                </a:moveTo>
                <a:lnTo>
                  <a:pt x="5257722" y="0"/>
                </a:lnTo>
                <a:lnTo>
                  <a:pt x="5257722" y="1038401"/>
                </a:lnTo>
                <a:lnTo>
                  <a:pt x="0" y="1038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13656" y="8724872"/>
            <a:ext cx="5257722" cy="1038400"/>
          </a:xfrm>
          <a:custGeom>
            <a:avLst/>
            <a:gdLst/>
            <a:ahLst/>
            <a:cxnLst/>
            <a:rect r="r" b="b" t="t" l="l"/>
            <a:pathLst>
              <a:path h="1038400" w="5257722">
                <a:moveTo>
                  <a:pt x="0" y="0"/>
                </a:moveTo>
                <a:lnTo>
                  <a:pt x="5257722" y="0"/>
                </a:lnTo>
                <a:lnTo>
                  <a:pt x="5257722" y="1038401"/>
                </a:lnTo>
                <a:lnTo>
                  <a:pt x="0" y="1038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99978" y="8739100"/>
            <a:ext cx="5257722" cy="1038400"/>
          </a:xfrm>
          <a:custGeom>
            <a:avLst/>
            <a:gdLst/>
            <a:ahLst/>
            <a:cxnLst/>
            <a:rect r="r" b="b" t="t" l="l"/>
            <a:pathLst>
              <a:path h="1038400" w="5257722">
                <a:moveTo>
                  <a:pt x="0" y="0"/>
                </a:moveTo>
                <a:lnTo>
                  <a:pt x="5257723" y="0"/>
                </a:lnTo>
                <a:lnTo>
                  <a:pt x="5257723" y="1038400"/>
                </a:lnTo>
                <a:lnTo>
                  <a:pt x="0" y="103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628839" y="-3291971"/>
            <a:ext cx="7092705" cy="709270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953900" y="1247828"/>
            <a:ext cx="14671916" cy="7791344"/>
          </a:xfrm>
          <a:custGeom>
            <a:avLst/>
            <a:gdLst/>
            <a:ahLst/>
            <a:cxnLst/>
            <a:rect r="r" b="b" t="t" l="l"/>
            <a:pathLst>
              <a:path h="7791344" w="14671916">
                <a:moveTo>
                  <a:pt x="0" y="0"/>
                </a:moveTo>
                <a:lnTo>
                  <a:pt x="14671916" y="0"/>
                </a:lnTo>
                <a:lnTo>
                  <a:pt x="14671916" y="7791344"/>
                </a:lnTo>
                <a:lnTo>
                  <a:pt x="0" y="779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8000"/>
            </a:blip>
            <a:stretch>
              <a:fillRect l="0" t="-1024" r="0" b="-1024"/>
            </a:stretch>
          </a:blipFill>
          <a:ln w="47625" cap="sq">
            <a:gradFill>
              <a:gsLst>
                <a:gs pos="0">
                  <a:srgbClr val="000000">
                    <a:alpha val="98000"/>
                  </a:srgbClr>
                </a:gs>
                <a:gs pos="100000">
                  <a:srgbClr val="3533CD">
                    <a:alpha val="980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8289429" y="7089454"/>
            <a:ext cx="4446735" cy="1286477"/>
          </a:xfrm>
          <a:custGeom>
            <a:avLst/>
            <a:gdLst/>
            <a:ahLst/>
            <a:cxnLst/>
            <a:rect r="r" b="b" t="t" l="l"/>
            <a:pathLst>
              <a:path h="1286477" w="4446735">
                <a:moveTo>
                  <a:pt x="0" y="0"/>
                </a:moveTo>
                <a:lnTo>
                  <a:pt x="4446735" y="0"/>
                </a:lnTo>
                <a:lnTo>
                  <a:pt x="4446735" y="1286477"/>
                </a:lnTo>
                <a:lnTo>
                  <a:pt x="0" y="12864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53900" y="9062490"/>
            <a:ext cx="3212788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T Drugs"/>
              </a:rPr>
              <a:t>Fuente:</a:t>
            </a:r>
            <a:r>
              <a:rPr lang="en-US" sz="2199">
                <a:solidFill>
                  <a:srgbClr val="000000"/>
                </a:solidFill>
                <a:latin typeface="TT Drugs"/>
              </a:rPr>
              <a:t> F1-002</a:t>
            </a:r>
          </a:p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T Drugs"/>
                <a:ea typeface="TT Drugs"/>
              </a:rPr>
              <a:t>Autor: Grupo N°5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1295910" y="149606"/>
            <a:ext cx="20789062" cy="98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22"/>
              </a:lnSpc>
              <a:spcBef>
                <a:spcPct val="0"/>
              </a:spcBef>
            </a:pPr>
            <a:r>
              <a:rPr lang="en-US" sz="5813" spc="569">
                <a:solidFill>
                  <a:srgbClr val="231F20"/>
                </a:solidFill>
                <a:latin typeface="TT Drugs"/>
              </a:rPr>
              <a:t>RECURSOS HUMANOS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43983" y="7089454"/>
            <a:ext cx="7092705" cy="709270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28839" y="-3291971"/>
            <a:ext cx="7092705" cy="709270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225416" y="8705822"/>
            <a:ext cx="12376821" cy="1038400"/>
          </a:xfrm>
          <a:custGeom>
            <a:avLst/>
            <a:gdLst/>
            <a:ahLst/>
            <a:cxnLst/>
            <a:rect r="r" b="b" t="t" l="l"/>
            <a:pathLst>
              <a:path h="1038400" w="12376821">
                <a:moveTo>
                  <a:pt x="0" y="0"/>
                </a:moveTo>
                <a:lnTo>
                  <a:pt x="12376821" y="0"/>
                </a:lnTo>
                <a:lnTo>
                  <a:pt x="12376821" y="1038401"/>
                </a:lnTo>
                <a:lnTo>
                  <a:pt x="0" y="1038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 l="0" t="-67701" r="0" b="-677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96909" y="1194238"/>
            <a:ext cx="11403423" cy="8172183"/>
          </a:xfrm>
          <a:custGeom>
            <a:avLst/>
            <a:gdLst/>
            <a:ahLst/>
            <a:cxnLst/>
            <a:rect r="r" b="b" t="t" l="l"/>
            <a:pathLst>
              <a:path h="8172183" w="11403423">
                <a:moveTo>
                  <a:pt x="0" y="0"/>
                </a:moveTo>
                <a:lnTo>
                  <a:pt x="11403423" y="0"/>
                </a:lnTo>
                <a:lnTo>
                  <a:pt x="11403423" y="8172183"/>
                </a:lnTo>
                <a:lnTo>
                  <a:pt x="0" y="8172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4" t="-109" r="-884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25416" y="9410470"/>
            <a:ext cx="3212788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T Drugs"/>
              </a:rPr>
              <a:t>Fuente:</a:t>
            </a:r>
            <a:r>
              <a:rPr lang="en-US" sz="2199">
                <a:solidFill>
                  <a:srgbClr val="000000"/>
                </a:solidFill>
                <a:latin typeface="TT Drugs"/>
              </a:rPr>
              <a:t> F1-002</a:t>
            </a:r>
          </a:p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T Drugs"/>
                <a:ea typeface="TT Drugs"/>
              </a:rPr>
              <a:t>Autor: Grupo N°5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295910" y="149606"/>
            <a:ext cx="20789062" cy="98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22"/>
              </a:lnSpc>
              <a:spcBef>
                <a:spcPct val="0"/>
              </a:spcBef>
            </a:pPr>
            <a:r>
              <a:rPr lang="en-US" sz="5813" spc="569">
                <a:solidFill>
                  <a:srgbClr val="231F20"/>
                </a:solidFill>
                <a:latin typeface="TT Drugs"/>
              </a:rPr>
              <a:t>SUELDO DE LOS TRABAJADORES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43983" y="7089454"/>
            <a:ext cx="7092705" cy="709270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28839" y="-3291971"/>
            <a:ext cx="7092705" cy="709270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315113" y="1300326"/>
            <a:ext cx="7928390" cy="7957974"/>
          </a:xfrm>
          <a:custGeom>
            <a:avLst/>
            <a:gdLst/>
            <a:ahLst/>
            <a:cxnLst/>
            <a:rect r="r" b="b" t="t" l="l"/>
            <a:pathLst>
              <a:path h="7957974" w="7928390">
                <a:moveTo>
                  <a:pt x="0" y="0"/>
                </a:moveTo>
                <a:lnTo>
                  <a:pt x="7928390" y="0"/>
                </a:lnTo>
                <a:lnTo>
                  <a:pt x="7928390" y="7957974"/>
                </a:lnTo>
                <a:lnTo>
                  <a:pt x="0" y="795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654079" y="8551139"/>
            <a:ext cx="1178360" cy="1178360"/>
          </a:xfrm>
          <a:custGeom>
            <a:avLst/>
            <a:gdLst/>
            <a:ahLst/>
            <a:cxnLst/>
            <a:rect r="r" b="b" t="t" l="l"/>
            <a:pathLst>
              <a:path h="1178360" w="1178360">
                <a:moveTo>
                  <a:pt x="0" y="0"/>
                </a:moveTo>
                <a:lnTo>
                  <a:pt x="1178360" y="0"/>
                </a:lnTo>
                <a:lnTo>
                  <a:pt x="1178360" y="1178360"/>
                </a:lnTo>
                <a:lnTo>
                  <a:pt x="0" y="1178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15113" y="9362469"/>
            <a:ext cx="3212788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T Drugs"/>
              </a:rPr>
              <a:t>Fuente:</a:t>
            </a:r>
            <a:r>
              <a:rPr lang="en-US" sz="2199">
                <a:solidFill>
                  <a:srgbClr val="000000"/>
                </a:solidFill>
                <a:latin typeface="TT Drugs"/>
              </a:rPr>
              <a:t> F1-002</a:t>
            </a:r>
          </a:p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T Drugs"/>
                <a:ea typeface="TT Drugs"/>
              </a:rPr>
              <a:t>Autor: Grupo N°5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295910" y="149606"/>
            <a:ext cx="20789062" cy="98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22"/>
              </a:lnSpc>
              <a:spcBef>
                <a:spcPct val="0"/>
              </a:spcBef>
            </a:pPr>
            <a:r>
              <a:rPr lang="en-US" sz="5813" spc="569">
                <a:solidFill>
                  <a:srgbClr val="231F20"/>
                </a:solidFill>
                <a:latin typeface="TT Drugs"/>
              </a:rPr>
              <a:t>GASTO MENSUAL TRABAJADORES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12832439" y="6687353"/>
            <a:ext cx="1796400" cy="245296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3" id="13"/>
          <p:cNvSpPr txBox="true"/>
          <p:nvPr/>
        </p:nvSpPr>
        <p:spPr>
          <a:xfrm rot="0">
            <a:off x="13536479" y="5601820"/>
            <a:ext cx="3722821" cy="1085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24"/>
              </a:lnSpc>
              <a:spcBef>
                <a:spcPct val="0"/>
              </a:spcBef>
            </a:pPr>
            <a:r>
              <a:rPr lang="en-US" sz="6710">
                <a:solidFill>
                  <a:srgbClr val="000000"/>
                </a:solidFill>
                <a:latin typeface="TT Drugs"/>
              </a:rPr>
              <a:t>$34800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343553"/>
            <a:chOff x="0" y="0"/>
            <a:chExt cx="4880466" cy="8922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0466" cy="892284"/>
            </a:xfrm>
            <a:custGeom>
              <a:avLst/>
              <a:gdLst/>
              <a:ahLst/>
              <a:cxnLst/>
              <a:rect r="r" b="b" t="t" l="l"/>
              <a:pathLst>
                <a:path h="892284" w="4880466">
                  <a:moveTo>
                    <a:pt x="1693" y="0"/>
                  </a:moveTo>
                  <a:lnTo>
                    <a:pt x="4878773" y="0"/>
                  </a:lnTo>
                  <a:cubicBezTo>
                    <a:pt x="4879222" y="0"/>
                    <a:pt x="4879653" y="178"/>
                    <a:pt x="4879970" y="496"/>
                  </a:cubicBezTo>
                  <a:cubicBezTo>
                    <a:pt x="4880288" y="814"/>
                    <a:pt x="4880466" y="1244"/>
                    <a:pt x="4880466" y="1693"/>
                  </a:cubicBezTo>
                  <a:lnTo>
                    <a:pt x="4880466" y="890591"/>
                  </a:lnTo>
                  <a:cubicBezTo>
                    <a:pt x="4880466" y="891040"/>
                    <a:pt x="4880288" y="891471"/>
                    <a:pt x="4879970" y="891788"/>
                  </a:cubicBezTo>
                  <a:cubicBezTo>
                    <a:pt x="4879653" y="892106"/>
                    <a:pt x="4879222" y="892284"/>
                    <a:pt x="4878773" y="892284"/>
                  </a:cubicBezTo>
                  <a:lnTo>
                    <a:pt x="1693" y="892284"/>
                  </a:lnTo>
                  <a:cubicBezTo>
                    <a:pt x="1244" y="892284"/>
                    <a:pt x="814" y="892106"/>
                    <a:pt x="496" y="891788"/>
                  </a:cubicBezTo>
                  <a:cubicBezTo>
                    <a:pt x="178" y="891471"/>
                    <a:pt x="0" y="891040"/>
                    <a:pt x="0" y="890591"/>
                  </a:cubicBezTo>
                  <a:lnTo>
                    <a:pt x="0" y="1693"/>
                  </a:lnTo>
                  <a:cubicBezTo>
                    <a:pt x="0" y="1244"/>
                    <a:pt x="178" y="814"/>
                    <a:pt x="496" y="496"/>
                  </a:cubicBezTo>
                  <a:cubicBezTo>
                    <a:pt x="814" y="178"/>
                    <a:pt x="1244" y="0"/>
                    <a:pt x="1693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80466" cy="911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168815" y="-771247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2874" y="351198"/>
            <a:ext cx="17985126" cy="9748776"/>
          </a:xfrm>
          <a:custGeom>
            <a:avLst/>
            <a:gdLst/>
            <a:ahLst/>
            <a:cxnLst/>
            <a:rect r="r" b="b" t="t" l="l"/>
            <a:pathLst>
              <a:path h="9748776" w="17985126">
                <a:moveTo>
                  <a:pt x="0" y="0"/>
                </a:moveTo>
                <a:lnTo>
                  <a:pt x="17985126" y="0"/>
                </a:lnTo>
                <a:lnTo>
                  <a:pt x="17985126" y="9748776"/>
                </a:lnTo>
                <a:lnTo>
                  <a:pt x="0" y="9748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2543" y="51602"/>
            <a:ext cx="21852531" cy="1779777"/>
            <a:chOff x="0" y="0"/>
            <a:chExt cx="4989878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9878" cy="406400"/>
            </a:xfrm>
            <a:custGeom>
              <a:avLst/>
              <a:gdLst/>
              <a:ahLst/>
              <a:cxnLst/>
              <a:rect r="r" b="b" t="t" l="l"/>
              <a:pathLst>
                <a:path h="406400" w="4989878">
                  <a:moveTo>
                    <a:pt x="4786678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4786678" y="406400"/>
                  </a:lnTo>
                  <a:lnTo>
                    <a:pt x="4989878" y="203200"/>
                  </a:lnTo>
                  <a:lnTo>
                    <a:pt x="4786678" y="0"/>
                  </a:ln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75578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07833" y="5529866"/>
            <a:ext cx="1388073" cy="1468155"/>
          </a:xfrm>
          <a:custGeom>
            <a:avLst/>
            <a:gdLst/>
            <a:ahLst/>
            <a:cxnLst/>
            <a:rect r="r" b="b" t="t" l="l"/>
            <a:pathLst>
              <a:path h="1468155" w="1388073">
                <a:moveTo>
                  <a:pt x="0" y="0"/>
                </a:moveTo>
                <a:lnTo>
                  <a:pt x="1388074" y="0"/>
                </a:lnTo>
                <a:lnTo>
                  <a:pt x="1388074" y="1468155"/>
                </a:lnTo>
                <a:lnTo>
                  <a:pt x="0" y="1468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05187" y="5342703"/>
            <a:ext cx="1308794" cy="1502791"/>
          </a:xfrm>
          <a:custGeom>
            <a:avLst/>
            <a:gdLst/>
            <a:ahLst/>
            <a:cxnLst/>
            <a:rect r="r" b="b" t="t" l="l"/>
            <a:pathLst>
              <a:path h="1502791" w="1308794">
                <a:moveTo>
                  <a:pt x="0" y="0"/>
                </a:moveTo>
                <a:lnTo>
                  <a:pt x="1308794" y="0"/>
                </a:lnTo>
                <a:lnTo>
                  <a:pt x="1308794" y="1502791"/>
                </a:lnTo>
                <a:lnTo>
                  <a:pt x="0" y="15027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85554" y="2353542"/>
            <a:ext cx="1444121" cy="1394233"/>
          </a:xfrm>
          <a:custGeom>
            <a:avLst/>
            <a:gdLst/>
            <a:ahLst/>
            <a:cxnLst/>
            <a:rect r="r" b="b" t="t" l="l"/>
            <a:pathLst>
              <a:path h="1394233" w="1444121">
                <a:moveTo>
                  <a:pt x="0" y="0"/>
                </a:moveTo>
                <a:lnTo>
                  <a:pt x="1444121" y="0"/>
                </a:lnTo>
                <a:lnTo>
                  <a:pt x="1444121" y="1394233"/>
                </a:lnTo>
                <a:lnTo>
                  <a:pt x="0" y="13942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0156" y="2040929"/>
            <a:ext cx="16579144" cy="7568449"/>
          </a:xfrm>
          <a:custGeom>
            <a:avLst/>
            <a:gdLst/>
            <a:ahLst/>
            <a:cxnLst/>
            <a:rect r="r" b="b" t="t" l="l"/>
            <a:pathLst>
              <a:path h="7568449" w="16579144">
                <a:moveTo>
                  <a:pt x="0" y="0"/>
                </a:moveTo>
                <a:lnTo>
                  <a:pt x="16579144" y="0"/>
                </a:lnTo>
                <a:lnTo>
                  <a:pt x="16579144" y="7568449"/>
                </a:lnTo>
                <a:lnTo>
                  <a:pt x="0" y="75684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16" t="-876" r="-2316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7233" y="614494"/>
            <a:ext cx="15743631" cy="120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26"/>
              </a:lnSpc>
            </a:pPr>
            <a:r>
              <a:rPr lang="en-US" sz="3497" spc="59">
                <a:solidFill>
                  <a:srgbClr val="231F20"/>
                </a:solidFill>
                <a:latin typeface="TT Drugs Bold"/>
              </a:rPr>
              <a:t>·      Se realizó una tabla con la cantidad de exportaciones realizada </a:t>
            </a:r>
          </a:p>
          <a:p>
            <a:pPr marL="0" indent="0" lvl="0">
              <a:lnSpc>
                <a:spcPts val="482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DAF9R0PE3b0</dc:identifier>
  <dcterms:modified xsi:type="dcterms:W3CDTF">2011-08-01T06:04:30Z</dcterms:modified>
  <cp:revision>1</cp:revision>
  <dc:title>Presentacion brief de la compañia moderno minimalista celeste y blanco</dc:title>
</cp:coreProperties>
</file>